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i data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Autor i data</a:t>
            </a:r>
          </a:p>
        </p:txBody>
      </p:sp>
      <p:sp>
        <p:nvSpPr>
          <p:cNvPr id="12" name="Tytuł prezentacji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Tytuł prezentacji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Podtytuł prezentacji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świadc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Oświadczenie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ażny f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cje dotyczące faktu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Informacje dotyczące faktu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Uznanie autorstwa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Uznanie autorstwa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„Cytat godny uwagi”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ytuł slajdu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Tytuł slajdu</a:t>
            </a:r>
          </a:p>
        </p:txBody>
      </p:sp>
      <p:sp>
        <p:nvSpPr>
          <p:cNvPr id="150" name="Podtytuł slajd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Podtytuł slajdu</a:t>
            </a:r>
          </a:p>
        </p:txBody>
      </p:sp>
      <p:sp>
        <p:nvSpPr>
          <p:cNvPr id="15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508000" indent="-508000">
              <a:defRPr sz="4000"/>
            </a:lvl1pPr>
            <a:lvl2pPr marL="1117600" indent="-508000">
              <a:defRPr sz="4000"/>
            </a:lvl2pPr>
            <a:lvl3pPr marL="1727200" indent="-508000">
              <a:defRPr sz="4000"/>
            </a:lvl3pPr>
            <a:lvl4pPr marL="2336800" indent="-508000">
              <a:defRPr sz="4000"/>
            </a:lvl4pPr>
            <a:lvl5pPr marL="2946400" indent="-508000">
              <a:defRPr sz="4000"/>
            </a:lvl5pPr>
          </a:lstStyle>
          <a:p>
            <a:pPr/>
            <a:r>
              <a:t>Tekst punktora na slajdzie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ytuł prezentacji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Tytuł prezentacji</a:t>
            </a:r>
          </a:p>
        </p:txBody>
      </p:sp>
      <p:sp>
        <p:nvSpPr>
          <p:cNvPr id="23" name="Autor i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i data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Podtytuł prezentacji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zdjęcie (zamienn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ytuł slajdu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Tytuł slajdu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Podtytuł slajdu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ytuł slajdu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Tytuł slajdu</a:t>
            </a:r>
          </a:p>
        </p:txBody>
      </p:sp>
      <p:sp>
        <p:nvSpPr>
          <p:cNvPr id="43" name="Podtytuł slajdu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Podtytuł slajdu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punktora na slajdzie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Tekst punktora na slajdzie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odtytuł slajdu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Podtytuł slajdu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Tekst punktora na slajdzie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ytuł slajdu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Tytuł slajdu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kcja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ytuł sekcji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Tytuł sekcji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ytuł slajdu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Tytuł slajdu</a:t>
            </a:r>
          </a:p>
        </p:txBody>
      </p:sp>
      <p:sp>
        <p:nvSpPr>
          <p:cNvPr id="80" name="Podtytuł slajdu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Podtytuł slajdu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ytuł programu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Tytuł programu</a:t>
            </a:r>
          </a:p>
        </p:txBody>
      </p:sp>
      <p:sp>
        <p:nvSpPr>
          <p:cNvPr id="89" name="Podtytuł programu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Podtytuł programu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Tematy programu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slajdu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Tytuł slajdu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Tekst punktora na slajdzie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hyperlink" Target="https://pl.wikipedia.org/wiki/Lis_rudy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hyperlink" Target="https://images.fineartamerica.com/images/artworkimages/mediumlarge/2/red-fox-vulpes-vulpes-standing-on-darrell-gulin.jp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hyperlink" Target="https://www.imperiumtapet.com/public/uploads/preview/lis-1-20421582807830xbvsydix5k.jpg" TargetMode="External"/><Relationship Id="rId4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s://assets.ipuzzle.pl/puzzle/001/240/original.jpg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hyperlink" Target="https://i.wpimg.pl/648x0/portal-abczdrowie.wpcdn.pl/2021/02/03/gettyimages-1184854964_44a7.jpg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.tif"/><Relationship Id="rId5" Type="http://schemas.openxmlformats.org/officeDocument/2006/relationships/hyperlink" Target="https://pl.wikipedia.org/wiki/Lis_rudy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15.tif"/><Relationship Id="rId4" Type="http://schemas.openxmlformats.org/officeDocument/2006/relationships/image" Target="../media/image25.png"/><Relationship Id="rId5" Type="http://schemas.openxmlformats.org/officeDocument/2006/relationships/image" Target="../media/image1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7.tif"/><Relationship Id="rId5" Type="http://schemas.openxmlformats.org/officeDocument/2006/relationships/image" Target="../media/image1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1.tif"/><Relationship Id="rId5" Type="http://schemas.openxmlformats.org/officeDocument/2006/relationships/image" Target="../media/image2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tif"/><Relationship Id="rId5" Type="http://schemas.openxmlformats.org/officeDocument/2006/relationships/image" Target="../media/image2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5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6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Relationship Id="rId4" Type="http://schemas.openxmlformats.org/officeDocument/2006/relationships/hyperlink" Target="https://www.imperiumtapet.com/public/uploads/preview/lis-na-sniegu-146721535358905rpsqfdxlaw.jpg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www.tapeciarnia.pl/tapety/normalne/tapeta-lezacy-rudy-lis.jpg" TargetMode="External"/><Relationship Id="rId6" Type="http://schemas.openxmlformats.org/officeDocument/2006/relationships/hyperlink" Target="https://www.tapeciarnia.pl/tapety/normalne/tapeta-lis-lezacy-na-sniegu.jpg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Relationship Id="rId4" Type="http://schemas.openxmlformats.org/officeDocument/2006/relationships/hyperlink" Target="https://www.tapeciarnia.pl/tapety/normalne/tapeta-lezacy-rudy-lis-na-sniegu.jpg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28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29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www.tapetus.pl/255690,lis-rudy-snieg-galazki.php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0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7.png"/><Relationship Id="rId4" Type="http://schemas.openxmlformats.org/officeDocument/2006/relationships/hyperlink" Target="https://www.tapeciarnia.pl/tapety/normalne/tapeta-obserwujacy-lis-na-sniegu.jpg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hyperlink" Target="https://cdn.britannica.com/95/206395-050-02B81B30/Red-fox-Vulpes-vulpes.jp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acper Kaszuba…"/>
          <p:cNvSpPr txBox="1"/>
          <p:nvPr>
            <p:ph type="body" idx="21"/>
          </p:nvPr>
        </p:nvSpPr>
        <p:spPr>
          <a:xfrm>
            <a:off x="1206499" y="8780483"/>
            <a:ext cx="21971002" cy="34058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Kacper Kaszuba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Błażej Kloc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Julia Piasecka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Daria Plewa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Natalia Rogosch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Bioinformatyka</a:t>
            </a:r>
          </a:p>
          <a:p>
            <a:pPr defTabSz="693419">
              <a:defRPr i="1" sz="3024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</a:defRPr>
            </a:pPr>
            <a:r>
              <a:t>studia magisterskie rok 1 2022/2023</a:t>
            </a:r>
          </a:p>
        </p:txBody>
      </p:sp>
      <p:sp>
        <p:nvSpPr>
          <p:cNvPr id="162" name="Projekt zaliczeniowy"/>
          <p:cNvSpPr txBox="1"/>
          <p:nvPr>
            <p:ph type="ctrTitle"/>
          </p:nvPr>
        </p:nvSpPr>
        <p:spPr>
          <a:xfrm>
            <a:off x="1206498" y="2166463"/>
            <a:ext cx="21971004" cy="4648201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</a:schemeClr>
          </a:solidFill>
          <a:ln w="9525">
            <a:round/>
          </a:ln>
        </p:spPr>
        <p:txBody>
          <a:bodyPr anchor="ctr"/>
          <a:lstStyle>
            <a:lvl1pPr algn="ctr"/>
          </a:lstStyle>
          <a:p>
            <a:pPr/>
            <a:r>
              <a:t>Projekt zaliczeniowy</a:t>
            </a:r>
          </a:p>
        </p:txBody>
      </p:sp>
      <p:sp>
        <p:nvSpPr>
          <p:cNvPr id="163" name="Metody Oceny Genetycznej Zwierząt"/>
          <p:cNvSpPr txBox="1"/>
          <p:nvPr>
            <p:ph type="subTitle" sz="quarter" idx="1"/>
          </p:nvPr>
        </p:nvSpPr>
        <p:spPr>
          <a:xfrm>
            <a:off x="1206500" y="6977202"/>
            <a:ext cx="21971000" cy="1905001"/>
          </a:xfrm>
          <a:prstGeom prst="rect">
            <a:avLst/>
          </a:prstGeom>
        </p:spPr>
        <p:txBody>
          <a:bodyPr anchor="ctr"/>
          <a:lstStyle>
            <a:lvl1pPr>
              <a:defRPr sz="7000">
                <a:solidFill>
                  <a:srgbClr val="FFFFFF"/>
                </a:solidFill>
                <a:effectLst>
                  <a:outerShdw sx="100000" sy="100000" kx="0" ky="0" algn="b" rotWithShape="0" blurRad="0" dist="88900" dir="18900000">
                    <a:schemeClr val="accent1">
                      <a:hueOff val="114395"/>
                      <a:lumOff val="-24975"/>
                    </a:schemeClr>
                  </a:outerShdw>
                </a:effectLst>
              </a:defRPr>
            </a:lvl1pPr>
          </a:lstStyle>
          <a:p>
            <a:pPr/>
            <a:r>
              <a:t>Metody Oceny Genetycznej Zwierząt</a:t>
            </a:r>
          </a:p>
        </p:txBody>
      </p:sp>
      <p:pic>
        <p:nvPicPr>
          <p:cNvPr id="164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5541" y="7495598"/>
            <a:ext cx="7221725" cy="497180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0179" y="7877954"/>
            <a:ext cx="6472449" cy="420709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Źródło"/>
          <p:cNvSpPr txBox="1"/>
          <p:nvPr/>
        </p:nvSpPr>
        <p:spPr>
          <a:xfrm>
            <a:off x="23201624" y="12543577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63" grpId="2"/>
      <p:bldP build="whole" bldLvl="1" animBg="1" rev="0" advAuto="0" spid="161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Korelacja Fenotypowa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Korelacja Fenotypowa</a:t>
            </a:r>
          </a:p>
        </p:txBody>
      </p:sp>
      <p:pic>
        <p:nvPicPr>
          <p:cNvPr id="21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186" y="2499695"/>
            <a:ext cx="22237628" cy="10949686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graphicFrame>
        <p:nvGraphicFramePr>
          <p:cNvPr id="220" name="Table 1"/>
          <p:cNvGraphicFramePr/>
          <p:nvPr/>
        </p:nvGraphicFramePr>
        <p:xfrm>
          <a:off x="1475117" y="3212038"/>
          <a:ext cx="14327875" cy="90537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520236"/>
                <a:gridCol w="1477019"/>
                <a:gridCol w="1492328"/>
                <a:gridCol w="1703334"/>
                <a:gridCol w="1613405"/>
                <a:gridCol w="1627676"/>
                <a:gridCol w="1640806"/>
                <a:gridCol w="1720757"/>
                <a:gridCol w="1892257"/>
                <a:gridCol w="1626148"/>
                <a:gridCol w="1614056"/>
                <a:gridCol w="1622661"/>
                <a:gridCol w="1726382"/>
              </a:tblGrid>
              <a:tr h="73269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000"/>
                      </a:pP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rok</a:t>
                      </a:r>
                    </a:p>
                  </a:txBody>
                  <a:tcPr marL="63500" marR="63500" marT="0" marB="0" anchor="ctr" anchorCtr="0" horzOverflow="overflow">
                    <a:lnL w="0"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ferma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liur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liod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c1(BS)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c2(CT)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c3(CP)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c4(CD)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c5(HL)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c6(PS)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c7(GA)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LOP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rok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0">
                      <a:miter lim="400000"/>
                    </a:lnT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0,124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-0,138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-0,261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0,099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-0,046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ferma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0,172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0,186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0,239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0,491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-0,354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0,310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liur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0,172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0,754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0,067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-0,012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liod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0,754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0,074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0,085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0,140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-0,139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0,100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c1(BS)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0,124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0,101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-0,062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-0,003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-0,037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-0,166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0,641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c2(CT)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-0,138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0,186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0,101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-0,158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0,469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c3(CP)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0,067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0,074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-0,062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-0,004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-0,090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0,155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c4(CD)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-0,026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-0,003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-0,004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0,211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c5(HL)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-0,261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0,239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0,085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-0,037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0,213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-0,147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0,357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c6(PS)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0,491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0,140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-0,055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0,213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-0,256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0,523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c7(GA)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0,099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-0,354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-0,139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-0,166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-0,158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-0,090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-0,147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-0,256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-0,068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732692">
                <a:tc>
                  <a:txBody>
                    <a:bodyPr/>
                    <a:lstStyle/>
                    <a:p>
                      <a:pPr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LOP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-0,046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0,310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-0,012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0,100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0,641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0,469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0,155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0,211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0,357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0,523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-0,068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1,000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  <a:solidFill>
                      <a:schemeClr val="accent2">
                        <a:hueOff val="192982"/>
                        <a:satOff val="17755"/>
                        <a:lumOff val="-28483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98" y="529232"/>
            <a:ext cx="8952204" cy="6199896"/>
          </a:xfrm>
          <a:prstGeom prst="rect">
            <a:avLst/>
          </a:prstGeom>
          <a:effectLst>
            <a:outerShdw sx="100000" sy="100000" kx="0" ky="0" algn="b" rotWithShape="0" blurRad="127000" dist="254000" dir="2700000">
              <a:srgbClr val="000000">
                <a:alpha val="70000"/>
              </a:srgbClr>
            </a:outerShdw>
          </a:effectLst>
        </p:spPr>
      </p:pic>
      <p:grpSp>
        <p:nvGrpSpPr>
          <p:cNvPr id="225" name="Rectangle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224" name="Rectangle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23" name="Rectangle Rectangle" descr="Rectangle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226" name="Źródło"/>
          <p:cNvSpPr txBox="1"/>
          <p:nvPr/>
        </p:nvSpPr>
        <p:spPr>
          <a:xfrm>
            <a:off x="16179689" y="6770793"/>
            <a:ext cx="508890" cy="275846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  <p:grpSp>
        <p:nvGrpSpPr>
          <p:cNvPr id="229" name="Spokrewnienie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228" name="Spokrewnienie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Spokrewnienie</a:t>
              </a:r>
            </a:p>
          </p:txBody>
        </p:sp>
        <p:pic>
          <p:nvPicPr>
            <p:cNvPr id="227" name="Spokrewnienie Spokrewnienie" descr="Spokrewnienie Spokrewnieni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  <p:bldP build="whole" bldLvl="1" animBg="1" rev="0" advAuto="0" spid="22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4501" y="2330111"/>
            <a:ext cx="8261593" cy="11384886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sp>
        <p:nvSpPr>
          <p:cNvPr id="232" name="Najczęściej Wybierani Ojcowie i Matki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023821">
              <a:defRPr spc="-132" sz="664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Najczęściej Wybierani Ojcowie i Matki</a:t>
            </a:r>
          </a:p>
        </p:txBody>
      </p:sp>
      <p:pic>
        <p:nvPicPr>
          <p:cNvPr id="233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881" y="2456923"/>
            <a:ext cx="8261593" cy="11197520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graphicFrame>
        <p:nvGraphicFramePr>
          <p:cNvPr id="234" name="Table 2"/>
          <p:cNvGraphicFramePr/>
          <p:nvPr/>
        </p:nvGraphicFramePr>
        <p:xfrm>
          <a:off x="1520820" y="2784866"/>
          <a:ext cx="7596415" cy="105543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91857"/>
                <a:gridCol w="3791857"/>
              </a:tblGrid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Numer osobnika (Ojcowie)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Liczebność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2927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3322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</a:tr>
              <a:tr h="150594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3774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2-1"/>
          <p:cNvGraphicFramePr/>
          <p:nvPr/>
        </p:nvGraphicFramePr>
        <p:xfrm>
          <a:off x="15343439" y="2658054"/>
          <a:ext cx="7596416" cy="104880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91857"/>
                <a:gridCol w="3791857"/>
              </a:tblGrid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Numer osobnika (Matki)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Liczebność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1074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1088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1606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4824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1990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41319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2514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8399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2518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2678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2533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0227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2604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242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3915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Liczba Osobników Zinbredowanych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145738">
              <a:defRPr spc="-140" sz="704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Liczba Osobników Zinbredowanych</a:t>
            </a:r>
          </a:p>
        </p:txBody>
      </p:sp>
      <p:pic>
        <p:nvPicPr>
          <p:cNvPr id="238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390" y="3616331"/>
            <a:ext cx="21801220" cy="9066068"/>
          </a:xfrm>
          <a:prstGeom prst="rect">
            <a:avLst/>
          </a:prstGeom>
          <a:effectLst>
            <a:outerShdw sx="100000" sy="100000" kx="0" ky="0" algn="b" rotWithShape="0" blurRad="127000" dist="254000" dir="8100000">
              <a:srgbClr val="000000">
                <a:alpha val="70000"/>
              </a:srgbClr>
            </a:outerShdw>
          </a:effectLst>
        </p:spPr>
      </p:pic>
      <p:graphicFrame>
        <p:nvGraphicFramePr>
          <p:cNvPr id="239" name="Table 1"/>
          <p:cNvGraphicFramePr/>
          <p:nvPr/>
        </p:nvGraphicFramePr>
        <p:xfrm>
          <a:off x="1664003" y="4004918"/>
          <a:ext cx="21106008" cy="81774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43701"/>
                <a:gridCol w="2343701"/>
                <a:gridCol w="2343701"/>
                <a:gridCol w="2343701"/>
                <a:gridCol w="2343701"/>
                <a:gridCol w="2343701"/>
                <a:gridCol w="2343701"/>
                <a:gridCol w="2343701"/>
                <a:gridCol w="2343701"/>
              </a:tblGrid>
              <a:tr h="4082367">
                <a:tc>
                  <a:txBody>
                    <a:bodyPr/>
                    <a:lstStyle/>
                    <a:p>
                      <a:pPr defTabSz="914400"/>
                      <a:r>
                        <a:rPr b="1" sz="2400"/>
                        <a:t>Poziom Zinbredowania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0.1 &lt; 0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0.2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0.3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0.4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0.5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0.6 &lt; x &lt;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0.7 &lt; x &lt; 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082367">
                <a:tc>
                  <a:txBody>
                    <a:bodyPr/>
                    <a:lstStyle/>
                    <a:p>
                      <a:pPr defTabSz="914400"/>
                      <a:r>
                        <a:rPr b="1" sz="2400"/>
                        <a:t>Liczba Osobników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244294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155238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82112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19796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19132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Współczynnik Inbredu &gt; 1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Współczynnik Inbredu &gt; 1</a:t>
            </a:r>
          </a:p>
        </p:txBody>
      </p:sp>
      <p:pic>
        <p:nvPicPr>
          <p:cNvPr id="24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390" y="3616331"/>
            <a:ext cx="21801220" cy="9066068"/>
          </a:xfrm>
          <a:prstGeom prst="rect">
            <a:avLst/>
          </a:prstGeom>
          <a:effectLst>
            <a:outerShdw sx="100000" sy="100000" kx="0" ky="0" algn="b" rotWithShape="0" blurRad="127000" dist="254000" dir="8100000">
              <a:srgbClr val="000000">
                <a:alpha val="70000"/>
              </a:srgbClr>
            </a:outerShdw>
          </a:effectLst>
        </p:spPr>
      </p:pic>
      <p:graphicFrame>
        <p:nvGraphicFramePr>
          <p:cNvPr id="243" name="Table 1"/>
          <p:cNvGraphicFramePr/>
          <p:nvPr/>
        </p:nvGraphicFramePr>
        <p:xfrm>
          <a:off x="1664003" y="4004918"/>
          <a:ext cx="21106008" cy="81774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18662"/>
                <a:gridCol w="4218662"/>
                <a:gridCol w="4218662"/>
                <a:gridCol w="4218662"/>
                <a:gridCol w="4218662"/>
              </a:tblGrid>
              <a:tr h="4082367">
                <a:tc>
                  <a:txBody>
                    <a:bodyPr/>
                    <a:lstStyle/>
                    <a:p>
                      <a:pPr defTabSz="914400"/>
                      <a:r>
                        <a:rPr b="1" sz="2800"/>
                        <a:t>Poziom Zinbredowania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1.015625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1.0625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1.125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1.25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082367">
                <a:tc>
                  <a:txBody>
                    <a:bodyPr/>
                    <a:lstStyle/>
                    <a:p>
                      <a:pPr defTabSz="914400"/>
                      <a:r>
                        <a:rPr b="1" sz="2800"/>
                        <a:t>Numery Osobników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5953, 5955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5963, 5965, 5967, 5698, 5973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5918, 5919, 5934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6251, 6253, 6465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Odziedziczalność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246" name="Odziedziczalność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Odziedziczalność</a:t>
              </a:r>
            </a:p>
          </p:txBody>
        </p:sp>
        <p:pic>
          <p:nvPicPr>
            <p:cNvPr id="245" name="Odziedziczalność Odziedziczalność" descr="Odziedziczalność Odziedziczalność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248" name="Źródło"/>
          <p:cNvSpPr txBox="1"/>
          <p:nvPr/>
        </p:nvSpPr>
        <p:spPr>
          <a:xfrm>
            <a:off x="15779578" y="6151840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Źródło</a:t>
            </a:r>
          </a:p>
        </p:txBody>
      </p:sp>
      <p:pic>
        <p:nvPicPr>
          <p:cNvPr id="249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6362" y="1068589"/>
            <a:ext cx="8471276" cy="4940109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dziedziczalność Ogólna"/>
          <p:cNvSpPr txBox="1"/>
          <p:nvPr>
            <p:ph type="ctrTitle"/>
          </p:nvPr>
        </p:nvSpPr>
        <p:spPr>
          <a:xfrm>
            <a:off x="4724898" y="350339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/>
          <a:p>
            <a:pPr lvl="1"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pPr>
            <a:r>
              <a:t>Odziedziczalność Ogólna</a:t>
            </a:r>
          </a:p>
        </p:txBody>
      </p:sp>
      <p:pic>
        <p:nvPicPr>
          <p:cNvPr id="25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930" y="3107591"/>
            <a:ext cx="7860993" cy="10064499"/>
          </a:xfrm>
          <a:prstGeom prst="rect">
            <a:avLst/>
          </a:prstGeom>
          <a:effectLst>
            <a:outerShdw sx="100000" sy="100000" kx="0" ky="0" algn="b" rotWithShape="0" blurRad="127000" dist="254000" dir="8100000">
              <a:srgbClr val="000000">
                <a:alpha val="70000"/>
              </a:srgbClr>
            </a:outerShdw>
          </a:effectLst>
        </p:spPr>
      </p:pic>
      <p:graphicFrame>
        <p:nvGraphicFramePr>
          <p:cNvPr id="253" name="Table 1"/>
          <p:cNvGraphicFramePr/>
          <p:nvPr/>
        </p:nvGraphicFramePr>
        <p:xfrm>
          <a:off x="3515543" y="3638355"/>
          <a:ext cx="6648467" cy="90347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3317882"/>
                <a:gridCol w="3317882"/>
              </a:tblGrid>
              <a:tr h="100244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Cecha</a:t>
                      </a:r>
                    </a:p>
                  </a:txBody>
                  <a:tcPr marL="63500" marR="63500" marT="0" marB="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h^2</a:t>
                      </a:r>
                    </a:p>
                  </a:txBody>
                  <a:tcPr marL="63500" marR="63500" marT="0" marB="0" anchor="ctr" anchorCtr="0" horzOverflow="overflow"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wielkość osobnika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508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0,51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kolor okrywy włosowej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koloru okrywy włosowej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gęstość okrywy włosowej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0,16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długość włosów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0,19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posrebrzenia okrywy włosowej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0,26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wygląd ogólny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002446"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łaczna ocena pokroju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0,71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54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5104" y="3120291"/>
            <a:ext cx="6794582" cy="10039099"/>
          </a:xfrm>
          <a:prstGeom prst="rect">
            <a:avLst/>
          </a:prstGeom>
          <a:effectLst>
            <a:outerShdw sx="100000" sy="100000" kx="0" ky="0" algn="b" rotWithShape="0" blurRad="127000" dist="254000" dir="1868344">
              <a:srgbClr val="000000">
                <a:alpha val="70000"/>
              </a:srgbClr>
            </a:outerShdw>
          </a:effectLst>
        </p:spPr>
      </p:pic>
      <p:sp>
        <p:nvSpPr>
          <p:cNvPr id="255" name="Źródło"/>
          <p:cNvSpPr txBox="1"/>
          <p:nvPr/>
        </p:nvSpPr>
        <p:spPr>
          <a:xfrm>
            <a:off x="19824498" y="13268610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dziedziczalność Względem Fermy"/>
          <p:cNvSpPr txBox="1"/>
          <p:nvPr>
            <p:ph type="ctrTitle"/>
          </p:nvPr>
        </p:nvSpPr>
        <p:spPr>
          <a:xfrm>
            <a:off x="4724898" y="376411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/>
          <a:p>
            <a:pPr lvl="1" indent="388620" algn="ctr" defTabSz="2072588">
              <a:defRPr spc="-136" sz="68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pPr>
            <a:r>
              <a:t>Odziedziczalność Względem Fermy</a:t>
            </a:r>
          </a:p>
        </p:txBody>
      </p:sp>
      <p:pic>
        <p:nvPicPr>
          <p:cNvPr id="258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606" y="2649883"/>
            <a:ext cx="21763907" cy="10464103"/>
          </a:xfrm>
          <a:prstGeom prst="rect">
            <a:avLst/>
          </a:prstGeom>
          <a:effectLst>
            <a:outerShdw sx="100000" sy="100000" kx="0" ky="0" algn="b" rotWithShape="0" blurRad="127000" dist="254000" dir="8100000">
              <a:srgbClr val="000000">
                <a:alpha val="70000"/>
              </a:srgbClr>
            </a:outerShdw>
          </a:effectLst>
        </p:spPr>
      </p:pic>
      <p:graphicFrame>
        <p:nvGraphicFramePr>
          <p:cNvPr id="259" name="Table 1"/>
          <p:cNvGraphicFramePr/>
          <p:nvPr/>
        </p:nvGraphicFramePr>
        <p:xfrm>
          <a:off x="1644059" y="3213012"/>
          <a:ext cx="14327875" cy="90537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870931"/>
                <a:gridCol w="9100485"/>
                <a:gridCol w="8983584"/>
              </a:tblGrid>
              <a:tr h="381000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Ferma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Cecha</a:t>
                      </a:r>
                    </a:p>
                  </a:txBody>
                  <a:tcPr marL="63500" marR="63500" marT="0" marB="0" anchor="ctr" anchorCtr="0" horzOverflow="overflow"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h^2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chemeClr val="accent2">
                        <a:hueOff val="-202083"/>
                        <a:satOff val="17755"/>
                        <a:lumOff val="-16089"/>
                      </a:schemeClr>
                    </a:solidFill>
                  </a:tcPr>
                </a:tc>
              </a:tr>
              <a:tr h="381000">
                <a:tc rowSpan="8"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wielkość osobnika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0,59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kolor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2,85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koloru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1,35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gęstość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3,27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długość włosów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posrebrzenia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0,39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wygląd ogólny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1,27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łaczna ocena pokroju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0,66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1000">
                <a:tc rowSpan="8"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wielkość osobnika</a:t>
                      </a:r>
                    </a:p>
                  </a:txBody>
                  <a:tcPr marL="63500" marR="63500" marT="0" marB="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0,37</a:t>
                      </a:r>
                    </a:p>
                  </a:txBody>
                  <a:tcPr marL="63500" marR="63500" marT="0" marB="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kolor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0,73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koloru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0,48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gęstość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0,24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długość włosów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0,11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posrebrzenia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0,28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wygląd ogólny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1,82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łaczna ocena pokroju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0,57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1000">
                <a:tc rowSpan="8"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wielkość osobnika</a:t>
                      </a:r>
                    </a:p>
                  </a:txBody>
                  <a:tcPr marL="63500" marR="63500" marT="0" marB="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0,08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kolor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0,17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koloru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0,00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gęstość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długość włosów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0,48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czystość posrebrzenia okrywy włosowej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0,07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wygląd ogólny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0,02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381000">
                <a:tc vMerge="1"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łaczna ocena pokroju</a:t>
                      </a:r>
                    </a:p>
                  </a:txBody>
                  <a:tcPr marL="63500" marR="63500" marT="0" marB="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0,11</a:t>
                      </a:r>
                    </a:p>
                  </a:txBody>
                  <a:tcPr marL="63500" marR="63500" marT="0" marB="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6216" y="688000"/>
            <a:ext cx="8251568" cy="5628045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grpSp>
        <p:nvGrpSpPr>
          <p:cNvPr id="264" name="Selekcja i Postęp Hodowlany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263" name="Selekcja i Postęp Hodowlany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Selekcja i Postęp Hodowlany </a:t>
              </a:r>
            </a:p>
          </p:txBody>
        </p:sp>
        <p:pic>
          <p:nvPicPr>
            <p:cNvPr id="262" name="Selekcja i Postęp Hodowlany Selekcja i Postęp Hodowlany " descr="Selekcja i Postęp Hodowlany Selekcja i Postęp Hodowlany 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265" name="Źródło"/>
          <p:cNvSpPr txBox="1"/>
          <p:nvPr/>
        </p:nvSpPr>
        <p:spPr>
          <a:xfrm>
            <a:off x="15626939" y="6418958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artość Hodowlana dla Wielkości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243271">
              <a:defRPr spc="-147" sz="736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Wielkości</a:t>
            </a:r>
          </a:p>
        </p:txBody>
      </p:sp>
      <p:pic>
        <p:nvPicPr>
          <p:cNvPr id="268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3277613"/>
            <a:ext cx="8644006" cy="495296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69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6411" y="4848928"/>
            <a:ext cx="14924793" cy="7479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513" y="3475177"/>
            <a:ext cx="7112988" cy="4557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n Prezentacji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Plan Prezentacji</a:t>
            </a:r>
          </a:p>
        </p:txBody>
      </p:sp>
      <p:pic>
        <p:nvPicPr>
          <p:cNvPr id="169" name="Prezentacja problemu… Prezentacja problemuStatystyki OpisoweKorelacja FenotypowaSpokrewnienieOdziedziczalnośćSelekcja i Postęp HodowlanyTrend GenetycznyBLUPPodsumowanie" descr="Prezentacja problemu… Prezentacja problemuStatystyki OpisoweKorelacja FenotypowaSpokrewnienieOdziedziczalnośćSelekcja i Postęp HodowlanyTrend GenetycznyBLUPPodsumowani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3374" y="2985118"/>
            <a:ext cx="9071323" cy="9464543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sp>
        <p:nvSpPr>
          <p:cNvPr id="170" name="Bell Curve"/>
          <p:cNvSpPr/>
          <p:nvPr/>
        </p:nvSpPr>
        <p:spPr>
          <a:xfrm>
            <a:off x="19809869" y="3374330"/>
            <a:ext cx="2179673" cy="2173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solidFill>
            <a:schemeClr val="accent2">
              <a:hueOff val="192982"/>
              <a:satOff val="17755"/>
              <a:lumOff val="-28483"/>
            </a:schemeClr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495300" dist="90720" dir="1931674">
              <a:srgbClr val="000000">
                <a:alpha val="2687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1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5538" y="4796611"/>
            <a:ext cx="8915378" cy="6116566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7492" y="5171071"/>
            <a:ext cx="8051470" cy="5367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Źródło"/>
          <p:cNvSpPr txBox="1"/>
          <p:nvPr/>
        </p:nvSpPr>
        <p:spPr>
          <a:xfrm>
            <a:off x="9998394" y="10998112"/>
            <a:ext cx="508890" cy="275846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2893108"/>
            <a:ext cx="9332181" cy="5337470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74" name="Wartość Hodowlana dla Czystości Koloru Okrywy Włosowej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Czystości Koloru Okrywy Włosowej</a:t>
            </a:r>
          </a:p>
        </p:txBody>
      </p:sp>
      <p:pic>
        <p:nvPicPr>
          <p:cNvPr id="275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769" y="4854189"/>
            <a:ext cx="14432524" cy="7282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2151" y="3465427"/>
            <a:ext cx="8893887" cy="419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"/>
          <p:cNvGrpSpPr/>
          <p:nvPr/>
        </p:nvGrpSpPr>
        <p:grpSpPr>
          <a:xfrm>
            <a:off x="163004" y="3160709"/>
            <a:ext cx="8853236" cy="5069869"/>
            <a:chOff x="-139700" y="-139700"/>
            <a:chExt cx="8853234" cy="5069868"/>
          </a:xfrm>
        </p:grpSpPr>
        <p:pic>
          <p:nvPicPr>
            <p:cNvPr id="279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39700" y="-139701"/>
              <a:ext cx="8853235" cy="5069869"/>
            </a:xfrm>
            <a:prstGeom prst="rect">
              <a:avLst/>
            </a:prstGeom>
            <a:effectLst>
              <a:outerShdw sx="100000" sy="100000" kx="0" ky="0" algn="b" rotWithShape="0" blurRad="50800" dist="321467" dir="8100000">
                <a:srgbClr val="000000">
                  <a:alpha val="50000"/>
                </a:srgbClr>
              </a:outerShdw>
              <a:reflection blurRad="0" stA="50000" stPos="0" endA="0" endPos="40000" dist="0" dir="5400000" fadeDir="5400000" sx="100000" sy="-100000" kx="0" ky="0" algn="bl" rotWithShape="0"/>
            </a:effectLst>
          </p:spPr>
        </p:pic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189" y="344292"/>
              <a:ext cx="8281457" cy="41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2" name="Wartość Hodowlana dla Czystości Posrebrzenia Okrywy Włosowej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Czystości Posrebrzenia Okrywy Włosowej</a:t>
            </a:r>
          </a:p>
        </p:txBody>
      </p:sp>
      <p:pic>
        <p:nvPicPr>
          <p:cNvPr id="283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1886" y="4412798"/>
            <a:ext cx="16315943" cy="81894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93215" y="4810683"/>
            <a:ext cx="14653285" cy="7393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Wartość Hodowlana dla Długości Włosów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Długości Włosów</a:t>
            </a:r>
          </a:p>
        </p:txBody>
      </p:sp>
      <p:pic>
        <p:nvPicPr>
          <p:cNvPr id="287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3277613"/>
            <a:ext cx="8644006" cy="495296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88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19230" y="4745408"/>
            <a:ext cx="14965737" cy="7499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925" y="3491522"/>
            <a:ext cx="7816164" cy="4525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artość Hodowlana dla Gęstości Włosów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Gęstości Włosów</a:t>
            </a:r>
          </a:p>
        </p:txBody>
      </p:sp>
      <p:pic>
        <p:nvPicPr>
          <p:cNvPr id="29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3277613"/>
            <a:ext cx="8644006" cy="495296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94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36630" y="4883089"/>
            <a:ext cx="14530936" cy="7224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900" y="3711378"/>
            <a:ext cx="7954214" cy="4085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Wartość Hodowlana dla Okrywy Włosowej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Okrywy Włosowej</a:t>
            </a:r>
          </a:p>
        </p:txBody>
      </p:sp>
      <p:pic>
        <p:nvPicPr>
          <p:cNvPr id="29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3277613"/>
            <a:ext cx="8644006" cy="495296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00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91132" y="4732922"/>
            <a:ext cx="14913190" cy="752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7147" y="3649063"/>
            <a:ext cx="7335720" cy="4210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Wartość Hodowlana dla Wyglądu Ogólnego"/>
          <p:cNvSpPr txBox="1"/>
          <p:nvPr>
            <p:ph type="ctrTitle"/>
          </p:nvPr>
        </p:nvSpPr>
        <p:spPr>
          <a:xfrm>
            <a:off x="5198356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Wyglądu Ogólnego</a:t>
            </a:r>
          </a:p>
        </p:txBody>
      </p:sp>
      <p:pic>
        <p:nvPicPr>
          <p:cNvPr id="305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04" y="3277613"/>
            <a:ext cx="8644006" cy="4952965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06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367" y="4388418"/>
            <a:ext cx="16351463" cy="821385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8771" y="4689172"/>
            <a:ext cx="15086605" cy="7612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134" y="3506782"/>
            <a:ext cx="7967746" cy="4494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Wartość Hodowlana dla Łącznej Oceny Pokroju"/>
          <p:cNvSpPr txBox="1"/>
          <p:nvPr>
            <p:ph type="ctrTitle"/>
          </p:nvPr>
        </p:nvSpPr>
        <p:spPr>
          <a:xfrm>
            <a:off x="4724898" y="425665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Łącznej Oceny Pokroju</a:t>
            </a:r>
          </a:p>
        </p:txBody>
      </p:sp>
      <p:pic>
        <p:nvPicPr>
          <p:cNvPr id="31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449" y="2830541"/>
            <a:ext cx="21261101" cy="10637649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947" y="3388042"/>
            <a:ext cx="19002106" cy="952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Wartość Hodowlana dla Łącznej Oceny Pokroju"/>
          <p:cNvSpPr txBox="1"/>
          <p:nvPr>
            <p:ph type="ctrTitle"/>
          </p:nvPr>
        </p:nvSpPr>
        <p:spPr>
          <a:xfrm>
            <a:off x="4724898" y="425665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Wartość Hodowlana dla Łącznej Oceny Pokroju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3591965" y="2934153"/>
            <a:ext cx="17200069" cy="8916164"/>
            <a:chOff x="-139700" y="-139699"/>
            <a:chExt cx="17200067" cy="8916163"/>
          </a:xfrm>
        </p:grpSpPr>
        <p:pic>
          <p:nvPicPr>
            <p:cNvPr id="315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39700" y="-139700"/>
              <a:ext cx="17200068" cy="8916164"/>
            </a:xfrm>
            <a:prstGeom prst="rect">
              <a:avLst/>
            </a:prstGeom>
            <a:effectLst>
              <a:outerShdw sx="100000" sy="100000" kx="0" ky="0" algn="b" rotWithShape="0" blurRad="50800" dist="321467" dir="8100000">
                <a:srgbClr val="000000">
                  <a:alpha val="50000"/>
                </a:srgbClr>
              </a:outerShdw>
              <a:reflection blurRad="0" stA="50000" stPos="0" endA="0" endPos="40000" dist="0" dir="5400000" fadeDir="5400000" sx="100000" sy="-100000" kx="0" ky="0" algn="bl" rotWithShape="0"/>
            </a:effectLst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4870" y="179972"/>
              <a:ext cx="15330929" cy="8276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5716" y="600857"/>
            <a:ext cx="8632568" cy="5875573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grpSp>
        <p:nvGrpSpPr>
          <p:cNvPr id="322" name="Trendy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321" name="Trendy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Trendy</a:t>
              </a:r>
            </a:p>
          </p:txBody>
        </p:sp>
        <p:pic>
          <p:nvPicPr>
            <p:cNvPr id="320" name="Trendy Trendy" descr="Trendy Trendy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323" name="Źródło"/>
          <p:cNvSpPr txBox="1"/>
          <p:nvPr/>
        </p:nvSpPr>
        <p:spPr>
          <a:xfrm>
            <a:off x="15703258" y="6476197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rend dla Średniej Liczebności Miotu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072588">
              <a:defRPr spc="-136" sz="68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Średniej Liczebności Miotu</a:t>
            </a:r>
          </a:p>
        </p:txBody>
      </p:sp>
      <p:pic>
        <p:nvPicPr>
          <p:cNvPr id="326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27" name="t-˜rednia liczebno˜† miotu.png" descr="t-˜rednia liczebno˜† mio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7732" y="3918296"/>
            <a:ext cx="14948536" cy="8462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634" y="7567918"/>
            <a:ext cx="8241507" cy="5245895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sp>
        <p:nvSpPr>
          <p:cNvPr id="176" name="Problem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Problem</a:t>
            </a:r>
          </a:p>
        </p:txBody>
      </p:sp>
      <p:pic>
        <p:nvPicPr>
          <p:cNvPr id="177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58126" y="3084163"/>
            <a:ext cx="8677261" cy="4992084"/>
          </a:xfrm>
          <a:prstGeom prst="rect">
            <a:avLst/>
          </a:prstGeom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Analiza danych dotyczących wartości fenotypowych Lisa rudego. Analiza danych dotyczących wartości fenotypowych Lisa rudego." descr="Analiza danych dotyczących wartości fenotypowych Lisa rudego. Analiza danych dotyczących wartości fenotypowych Lisa rudego.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2414" y="5120681"/>
            <a:ext cx="9071323" cy="4340186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sp>
        <p:nvSpPr>
          <p:cNvPr id="179" name="Źródło"/>
          <p:cNvSpPr txBox="1"/>
          <p:nvPr/>
        </p:nvSpPr>
        <p:spPr>
          <a:xfrm>
            <a:off x="23335183" y="8231539"/>
            <a:ext cx="508890" cy="275846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Źródło</a:t>
            </a:r>
          </a:p>
        </p:txBody>
      </p:sp>
      <p:sp>
        <p:nvSpPr>
          <p:cNvPr id="180" name="Źródło"/>
          <p:cNvSpPr txBox="1"/>
          <p:nvPr/>
        </p:nvSpPr>
        <p:spPr>
          <a:xfrm>
            <a:off x="1215122" y="12880455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rend dla Liczby Szczeniąt Odsadzonych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Liczby Szczeniąt Odsadzonych</a:t>
            </a:r>
          </a:p>
        </p:txBody>
      </p:sp>
      <p:pic>
        <p:nvPicPr>
          <p:cNvPr id="330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9141" y="3641712"/>
            <a:ext cx="15925718" cy="9015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rend dla Czystości Koloru Okrywy Włosowej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Czystości Koloru Okrywy Włosowej</a:t>
            </a:r>
          </a:p>
        </p:txBody>
      </p:sp>
      <p:pic>
        <p:nvPicPr>
          <p:cNvPr id="334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35" name="t-czysto˜† koloru okrywy wˆosowej.png" descr="t-czysto˜† koloru okrywy wˆosowej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8583" y="4009351"/>
            <a:ext cx="14626834" cy="8280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rend dla Czystości Posrebrzenia Okrywy Włosowej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Czystości Posrebrzenia Okrywy Włosowej</a:t>
            </a:r>
          </a:p>
        </p:txBody>
      </p:sp>
      <p:pic>
        <p:nvPicPr>
          <p:cNvPr id="338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39" name="t-czysto˜† posrebrzenia okrywy wˆosowej.png" descr="t-czysto˜† posrebrzenia okrywy wˆosowej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560" y="4049530"/>
            <a:ext cx="14484880" cy="8199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rend dla Długości Włosów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Długości Włosów</a:t>
            </a:r>
          </a:p>
        </p:txBody>
      </p:sp>
      <p:pic>
        <p:nvPicPr>
          <p:cNvPr id="34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43" name="t-dˆugo˜† wˆos¢w.png" descr="t-dˆugo˜† wˆos¢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0695" y="3931295"/>
            <a:ext cx="14902610" cy="843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rend dla Gęstości Okrywy Włosowej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072588">
              <a:defRPr spc="-136" sz="68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Gęstości Okrywy Włosowej</a:t>
            </a:r>
          </a:p>
        </p:txBody>
      </p:sp>
      <p:pic>
        <p:nvPicPr>
          <p:cNvPr id="346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47" name="t-g©sto˜† okrywy wˆosowej.png" descr="t-g©sto˜† okrywy wˆosowej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2981" y="3949572"/>
            <a:ext cx="14838038" cy="8399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rend dla Oceny Wyglądu Ogólnego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145738">
              <a:defRPr spc="-140" sz="704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Oceny Wyglądu Ogólnego</a:t>
            </a:r>
          </a:p>
        </p:txBody>
      </p:sp>
      <p:pic>
        <p:nvPicPr>
          <p:cNvPr id="350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351" name="t-媠ednia ocena wygl卡u og▍nego.png" descr="t-媠ednia ocena wygl卡u og▍ne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5533" y="3781190"/>
            <a:ext cx="15432934" cy="8736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rend dla Łącznej Oceny Pokroju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2316421">
              <a:defRPr spc="-152" sz="76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Trend dla Łącznej Oceny Pokroju</a:t>
            </a:r>
          </a:p>
        </p:txBody>
      </p:sp>
      <p:pic>
        <p:nvPicPr>
          <p:cNvPr id="354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61" y="3340327"/>
            <a:ext cx="19687078" cy="961807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55" name="trend-˜rednia ˆ¥czna ocena pokroju.png" descr="trend-˜rednia ˆ¥czna ocena pokroj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3803" y="3683977"/>
            <a:ext cx="15776394" cy="8930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1888" y="754636"/>
            <a:ext cx="8680224" cy="5568016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grpSp>
        <p:nvGrpSpPr>
          <p:cNvPr id="360" name="BLUP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359" name="BLUP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BLUP</a:t>
              </a:r>
            </a:p>
          </p:txBody>
        </p:sp>
        <p:pic>
          <p:nvPicPr>
            <p:cNvPr id="358" name="BLUP BLUP" descr="BLUP BLUP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361" name="Źródło"/>
          <p:cNvSpPr txBox="1"/>
          <p:nvPr/>
        </p:nvSpPr>
        <p:spPr>
          <a:xfrm>
            <a:off x="15798657" y="6342639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BLUP Koloru Okrywy Włosowej - Model Osobniczy"/>
          <p:cNvSpPr txBox="1"/>
          <p:nvPr>
            <p:ph type="ctrTitle"/>
          </p:nvPr>
        </p:nvSpPr>
        <p:spPr>
          <a:xfrm>
            <a:off x="5198356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BLUP Koloru Okrywy Włosowej - Model Osobniczy</a:t>
            </a:r>
          </a:p>
        </p:txBody>
      </p:sp>
      <p:pic>
        <p:nvPicPr>
          <p:cNvPr id="364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080" y="2734586"/>
            <a:ext cx="17540755" cy="10447029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673" y="3547664"/>
            <a:ext cx="15877570" cy="8820873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Efekt Stały - Ferma"/>
          <p:cNvSpPr txBox="1"/>
          <p:nvPr/>
        </p:nvSpPr>
        <p:spPr>
          <a:xfrm>
            <a:off x="17674615" y="3345078"/>
            <a:ext cx="31571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Efekt Stały - Ferma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BLUP Oceny Wyglądu - Model Osobniczy"/>
          <p:cNvSpPr txBox="1"/>
          <p:nvPr>
            <p:ph type="ctrTitle"/>
          </p:nvPr>
        </p:nvSpPr>
        <p:spPr>
          <a:xfrm>
            <a:off x="5198356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BLUP Oceny Wyglądu - Model Osobniczy</a:t>
            </a:r>
          </a:p>
        </p:txBody>
      </p:sp>
      <p:pic>
        <p:nvPicPr>
          <p:cNvPr id="36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080" y="2734586"/>
            <a:ext cx="17540755" cy="10447029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7656" y="3570432"/>
            <a:ext cx="15795604" cy="877533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Efekt Stały - Ferma"/>
          <p:cNvSpPr txBox="1"/>
          <p:nvPr/>
        </p:nvSpPr>
        <p:spPr>
          <a:xfrm>
            <a:off x="17674615" y="3345078"/>
            <a:ext cx="31571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Efekt Stały - Ferma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tatystyki opisowe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183" name="Statystyki opisowe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Statystyki opisowe</a:t>
              </a:r>
            </a:p>
          </p:txBody>
        </p:sp>
        <p:pic>
          <p:nvPicPr>
            <p:cNvPr id="182" name="Statystyki opisowe Statystyki opisowe" descr="Statystyki opisowe Statystyki opisow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pic>
        <p:nvPicPr>
          <p:cNvPr id="185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2205" y="1146148"/>
            <a:ext cx="8779590" cy="5105207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sp>
        <p:nvSpPr>
          <p:cNvPr id="186" name="Źródło"/>
          <p:cNvSpPr txBox="1"/>
          <p:nvPr/>
        </p:nvSpPr>
        <p:spPr>
          <a:xfrm>
            <a:off x="15646019" y="6409958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BLUP Łącznej Oceny Pokroju - Model Osobniczy"/>
          <p:cNvSpPr txBox="1"/>
          <p:nvPr>
            <p:ph type="ctrTitle"/>
          </p:nvPr>
        </p:nvSpPr>
        <p:spPr>
          <a:xfrm>
            <a:off x="5198356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BLUP Łącznej Oceny Pokroju - Model Osobniczy</a:t>
            </a:r>
          </a:p>
        </p:txBody>
      </p:sp>
      <p:pic>
        <p:nvPicPr>
          <p:cNvPr id="374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080" y="2734586"/>
            <a:ext cx="17540755" cy="10447029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1530" y="3567029"/>
            <a:ext cx="15807856" cy="8782143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Efekt Stały - Ferma"/>
          <p:cNvSpPr txBox="1"/>
          <p:nvPr/>
        </p:nvSpPr>
        <p:spPr>
          <a:xfrm>
            <a:off x="17674615" y="3345078"/>
            <a:ext cx="3157170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Efekt Stały - Ferma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6702" y="954820"/>
            <a:ext cx="8890597" cy="5167648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grpSp>
        <p:nvGrpSpPr>
          <p:cNvPr id="381" name="Podsumowanie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380" name="Podsumowanie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Podsumowanie</a:t>
              </a:r>
            </a:p>
          </p:txBody>
        </p:sp>
        <p:pic>
          <p:nvPicPr>
            <p:cNvPr id="379" name="Podsumowanie Podsumowanie" descr="Podsumowanie Podsumowani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382" name="Źródło"/>
          <p:cNvSpPr txBox="1"/>
          <p:nvPr/>
        </p:nvSpPr>
        <p:spPr>
          <a:xfrm>
            <a:off x="15779578" y="6151840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odsumowanie"/>
          <p:cNvSpPr txBox="1"/>
          <p:nvPr>
            <p:ph type="title"/>
          </p:nvPr>
        </p:nvSpPr>
        <p:spPr>
          <a:xfrm>
            <a:off x="5842000" y="634867"/>
            <a:ext cx="12700000" cy="1524001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  <a:effectLst>
            <a:outerShdw sx="100000" sy="100000" kx="0" ky="0" algn="b" rotWithShape="0" blurRad="63500" dist="226570" dir="8100000">
              <a:srgbClr val="000000">
                <a:alpha val="50090"/>
              </a:srgbClr>
            </a:outerShdw>
          </a:effectLst>
        </p:spPr>
        <p:txBody>
          <a:bodyPr anchor="ctr"/>
          <a:lstStyle>
            <a:lvl1pPr algn="ctr">
              <a:defRPr spc="-159" sz="8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Podsumowanie</a:t>
            </a:r>
          </a:p>
        </p:txBody>
      </p:sp>
      <p:pic>
        <p:nvPicPr>
          <p:cNvPr id="385" name="W celu obliczenia różnicy selekcyjnej potrzebowalibyśmy więcej osobników rodzicielskich.… W celu obliczenia różnicy selekcyjnej potrzebowalibyśmy więcej osobników rodzicielskich.Wartości niektórych cech wraz z rokiem malały, co świadczy o możliwych błęda" descr="W celu obliczenia różnicy selekcyjnej potrzebowalibyśmy więcej osobników rodzicielskich.… W celu obliczenia różnicy selekcyjnej potrzebowalibyśmy więcej osobników rodzicielskich.Wartości niektórych cech wraz z rokiem malały, co świadczy o możliwych błędach w selekcji osobników.Trend wyglądu ogólnego dla 3 ferm w pewnym momencie zszedł się co może świadczyć o zwiększonej popularności danego wyglądu lisa.Największy wpływ na wartości fenotypowe mają rok i ferma. Największy wpływ na Łączną Ocenę Pokroju mają wpływ cechy: C1 (Wielkość), C2 (Kolor Okrywy Włosowej) i C6 (Czystość Posrebrzenia Okrywy Włosowej).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472" y="2457111"/>
            <a:ext cx="22319056" cy="107812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rojekt przygotowali"/>
          <p:cNvSpPr txBox="1"/>
          <p:nvPr>
            <p:ph type="ctrTitle"/>
          </p:nvPr>
        </p:nvSpPr>
        <p:spPr>
          <a:xfrm>
            <a:off x="1206498" y="819812"/>
            <a:ext cx="21971004" cy="2627530"/>
          </a:xfrm>
          <a:prstGeom prst="rect">
            <a:avLst/>
          </a:prstGeom>
          <a:solidFill>
            <a:schemeClr val="accent2">
              <a:hueOff val="192982"/>
              <a:satOff val="17755"/>
              <a:lumOff val="-28483"/>
            </a:schemeClr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/>
          </a:lstStyle>
          <a:p>
            <a:pPr/>
            <a:r>
              <a:t>Projekt przygotowali</a:t>
            </a:r>
          </a:p>
        </p:txBody>
      </p:sp>
      <p:grpSp>
        <p:nvGrpSpPr>
          <p:cNvPr id="390" name="Kacper Kaszuba…"/>
          <p:cNvGrpSpPr/>
          <p:nvPr/>
        </p:nvGrpSpPr>
        <p:grpSpPr>
          <a:xfrm>
            <a:off x="5767600" y="7051053"/>
            <a:ext cx="12848800" cy="5580591"/>
            <a:chOff x="0" y="0"/>
            <a:chExt cx="12848798" cy="5580589"/>
          </a:xfrm>
        </p:grpSpPr>
        <p:sp>
          <p:nvSpPr>
            <p:cNvPr id="389" name="Kacper Kaszuba…"/>
            <p:cNvSpPr txBox="1"/>
            <p:nvPr/>
          </p:nvSpPr>
          <p:spPr>
            <a:xfrm>
              <a:off x="269407" y="269407"/>
              <a:ext cx="12309985" cy="5041776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Kacper Kaszuba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Błażej Kloc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Julia Piasecka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Daria Plewa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Natalia Rogosch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Bioinformatyka</a:t>
              </a:r>
            </a:p>
            <a:p>
              <a:pPr defTabSz="726440">
                <a:defRPr b="1" i="1" sz="4224">
                  <a:solidFill>
                    <a:srgbClr val="FFFFFF"/>
                  </a:solidFill>
                  <a:effectLst>
                    <a:outerShdw sx="100000" sy="100000" kx="0" ky="0" algn="b" rotWithShape="0" blurRad="11176" dist="111760" dir="18900000">
                      <a:srgbClr val="000000"/>
                    </a:outerShdw>
                  </a:effectLst>
                </a:defRPr>
              </a:pPr>
              <a:r>
                <a:t>studia magisterskie rok 1 2022/2023</a:t>
              </a:r>
            </a:p>
          </p:txBody>
        </p:sp>
        <p:pic>
          <p:nvPicPr>
            <p:cNvPr id="388" name="Kacper Kaszuba… Kacper KaszubaBłażej KlocJulia PiaseckaDaria PlewaNatalia RogoschBioinformatykastudia magisterskie rok 1 2022/2023" descr="Kacper Kaszuba… Kacper KaszubaBłażej KlocJulia PiaseckaDaria PlewaNatalia RogoschBioinformatykastudia magisterskie rok 1 2022/2023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848799" cy="5580591"/>
            </a:xfrm>
            <a:prstGeom prst="rect">
              <a:avLst/>
            </a:prstGeom>
            <a:effectLst/>
          </p:spPr>
        </p:pic>
      </p:grpSp>
      <p:sp>
        <p:nvSpPr>
          <p:cNvPr id="391" name="Fox"/>
          <p:cNvSpPr/>
          <p:nvPr/>
        </p:nvSpPr>
        <p:spPr>
          <a:xfrm>
            <a:off x="7810272" y="2641038"/>
            <a:ext cx="8763456" cy="4516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fill="norm" stroke="1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9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CFDDF1"/>
          </a:solidFill>
          <a:ln w="12700">
            <a:miter lim="400000"/>
          </a:ln>
          <a:effectLst>
            <a:outerShdw sx="100000" sy="100000" kx="0" ky="0" algn="b" rotWithShape="0" blurRad="254000" dist="249183" dir="2700000">
              <a:srgbClr val="000000">
                <a:alpha val="8485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2" name="Metody Oceny Genetycznej Zwierząt"/>
          <p:cNvSpPr txBox="1"/>
          <p:nvPr>
            <p:ph type="subTitle" sz="quarter" idx="1"/>
          </p:nvPr>
        </p:nvSpPr>
        <p:spPr>
          <a:xfrm>
            <a:off x="1206500" y="12067548"/>
            <a:ext cx="21971000" cy="1905001"/>
          </a:xfrm>
          <a:prstGeom prst="rect">
            <a:avLst/>
          </a:prstGeom>
        </p:spPr>
        <p:txBody>
          <a:bodyPr anchor="ctr"/>
          <a:lstStyle>
            <a:lvl1pPr algn="ctr">
              <a:defRPr sz="7000">
                <a:solidFill>
                  <a:srgbClr val="FFFFFF"/>
                </a:solidFill>
                <a:effectLst>
                  <a:outerShdw sx="100000" sy="100000" kx="0" ky="0" algn="b" rotWithShape="0" blurRad="0" dist="88900" dir="18900000">
                    <a:schemeClr val="accent1">
                      <a:hueOff val="114395"/>
                      <a:lumOff val="-24975"/>
                    </a:schemeClr>
                  </a:outerShdw>
                </a:effectLst>
              </a:defRPr>
            </a:lvl1pPr>
          </a:lstStyle>
          <a:p>
            <a:pPr/>
            <a:r>
              <a:t>Metody Oceny Genetycznej Zwierząt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3"/>
      <p:bldP build="whole" bldLvl="1" animBg="1" rev="0" advAuto="0" spid="387" grpId="1"/>
      <p:bldP build="whole" bldLvl="1" animBg="1" rev="0" advAuto="0" spid="39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cena Wielkości Osobników i Koloru Okrywy Włosowej"/>
          <p:cNvSpPr txBox="1"/>
          <p:nvPr>
            <p:ph type="ctrTitle"/>
          </p:nvPr>
        </p:nvSpPr>
        <p:spPr>
          <a:xfrm>
            <a:off x="4724898" y="367607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Ocena Wielkości Osobników i Koloru Okrywy Włosowej</a:t>
            </a:r>
          </a:p>
        </p:txBody>
      </p:sp>
      <p:pic>
        <p:nvPicPr>
          <p:cNvPr id="18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275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061" y="3660961"/>
            <a:ext cx="9635433" cy="8976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2242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2921" y="3603100"/>
            <a:ext cx="9759646" cy="90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cena Czystości Koloru Okrywy Włosowej i jej Gęstości"/>
          <p:cNvSpPr txBox="1"/>
          <p:nvPr>
            <p:ph type="ctrTitle"/>
          </p:nvPr>
        </p:nvSpPr>
        <p:spPr>
          <a:xfrm>
            <a:off x="4724898" y="386960"/>
            <a:ext cx="14934204" cy="2046897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Ocena Czystości Koloru Okrywy Włosowej i jej Gęstości</a:t>
            </a:r>
          </a:p>
        </p:txBody>
      </p:sp>
      <p:pic>
        <p:nvPicPr>
          <p:cNvPr id="195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275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220" y="3618253"/>
            <a:ext cx="9727115" cy="9062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5800" y="3249782"/>
            <a:ext cx="10081005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9104" y="3577595"/>
            <a:ext cx="9814399" cy="9143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cena Długości Okrywy Włosowej i jej Czystości Posrebrzenia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Ocena Długości Okrywy Włosowej i jej Czystości Posrebrzenia </a:t>
            </a:r>
          </a:p>
        </p:txBody>
      </p:sp>
      <p:pic>
        <p:nvPicPr>
          <p:cNvPr id="201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275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7121" y="3585554"/>
            <a:ext cx="9797312" cy="912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7518" y="3249782"/>
            <a:ext cx="10081005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0735" y="3763843"/>
            <a:ext cx="9414572" cy="8771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cena Wyglądu Ogólnego i Łączna Ocena Pokroju"/>
          <p:cNvSpPr txBox="1"/>
          <p:nvPr>
            <p:ph type="ctrTitle"/>
          </p:nvPr>
        </p:nvSpPr>
        <p:spPr>
          <a:xfrm>
            <a:off x="4724898" y="406312"/>
            <a:ext cx="14934204" cy="2046898"/>
          </a:xfrm>
          <a:prstGeom prst="rect">
            <a:avLst/>
          </a:prstGeom>
          <a:solidFill>
            <a:srgbClr val="FFFFFF"/>
          </a:solidFill>
          <a:ln w="152400">
            <a:solidFill>
              <a:schemeClr val="accent2">
                <a:hueOff val="192982"/>
                <a:satOff val="17755"/>
                <a:lumOff val="-28483"/>
              </a:schemeClr>
            </a:solidFill>
          </a:ln>
        </p:spPr>
        <p:txBody>
          <a:bodyPr anchor="ctr"/>
          <a:lstStyle>
            <a:lvl1pPr algn="ctr" defTabSz="1975054">
              <a:defRPr spc="-129" sz="648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Ocena Wyglądu Ogólnego i Łączna Ocena Pokroju</a:t>
            </a:r>
          </a:p>
        </p:txBody>
      </p:sp>
      <p:pic>
        <p:nvPicPr>
          <p:cNvPr id="207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275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5497" y="3751737"/>
            <a:ext cx="9440560" cy="8795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561" y="3249782"/>
            <a:ext cx="10081004" cy="9799167"/>
          </a:xfrm>
          <a:prstGeom prst="rect">
            <a:avLst/>
          </a:prstGeom>
          <a:effectLst>
            <a:outerShdw sx="100000" sy="100000" kx="0" ky="0" algn="b" rotWithShape="0" blurRad="50800" dist="321467" dir="8100000">
              <a:srgbClr val="000000">
                <a:alpha val="50000"/>
              </a:srgbClr>
            </a:outerShdw>
          </a:effectLst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93673" y="3858774"/>
            <a:ext cx="9210782" cy="8581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-202083"/>
            <a:satOff val="17755"/>
            <a:lumOff val="-1608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1850" y="858876"/>
            <a:ext cx="8660300" cy="5679752"/>
          </a:xfrm>
          <a:prstGeom prst="rect">
            <a:avLst/>
          </a:prstGeom>
          <a:effectLst>
            <a:outerShdw sx="100000" sy="100000" kx="0" ky="0" algn="b" rotWithShape="0" blurRad="254000" dist="127000" dir="2700000">
              <a:srgbClr val="000000">
                <a:alpha val="70000"/>
              </a:srgbClr>
            </a:outerShdw>
          </a:effectLst>
        </p:spPr>
      </p:pic>
      <p:grpSp>
        <p:nvGrpSpPr>
          <p:cNvPr id="215" name="Korelacja Fenotypowa"/>
          <p:cNvGrpSpPr/>
          <p:nvPr/>
        </p:nvGrpSpPr>
        <p:grpSpPr>
          <a:xfrm>
            <a:off x="937090" y="7088304"/>
            <a:ext cx="22509820" cy="5187016"/>
            <a:chOff x="0" y="0"/>
            <a:chExt cx="22509818" cy="5187015"/>
          </a:xfrm>
        </p:grpSpPr>
        <p:sp>
          <p:nvSpPr>
            <p:cNvPr id="214" name="Korelacja Fenotypowa"/>
            <p:cNvSpPr txBox="1"/>
            <p:nvPr/>
          </p:nvSpPr>
          <p:spPr>
            <a:xfrm>
              <a:off x="269407" y="269407"/>
              <a:ext cx="21971004" cy="4648201"/>
            </a:xfrm>
            <a:prstGeom prst="rect">
              <a:avLst/>
            </a:prstGeom>
            <a:solidFill>
              <a:schemeClr val="accent2">
                <a:hueOff val="192982"/>
                <a:satOff val="17755"/>
                <a:lumOff val="-2848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lnSpc>
                  <a:spcPct val="80000"/>
                </a:lnSpc>
                <a:defRPr b="1" spc="-232" sz="1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Korelacja Fenotypowa</a:t>
              </a:r>
            </a:p>
          </p:txBody>
        </p:sp>
        <p:pic>
          <p:nvPicPr>
            <p:cNvPr id="213" name="Korelacja Fenotypowa Korelacja Fenotypowa" descr="Korelacja Fenotypowa Korelacja Fenotypowa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22509819" cy="5187017"/>
            </a:xfrm>
            <a:prstGeom prst="rect">
              <a:avLst/>
            </a:prstGeom>
            <a:effectLst/>
          </p:spPr>
        </p:pic>
      </p:grpSp>
      <p:sp>
        <p:nvSpPr>
          <p:cNvPr id="216" name="Źródło"/>
          <p:cNvSpPr txBox="1"/>
          <p:nvPr/>
        </p:nvSpPr>
        <p:spPr>
          <a:xfrm>
            <a:off x="15763024" y="6675544"/>
            <a:ext cx="508890" cy="275845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Źródło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